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xlsx" ContentType="application/vnd.openxmlformats-officedocument.spreadsheetml.sheet"/>
  <Default Extension="vml" ContentType="application/vnd.openxmlformats-officedocument.vmlDrawing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86" r:id="rId3"/>
    <p:sldId id="315" r:id="rId4"/>
    <p:sldId id="288" r:id="rId5"/>
    <p:sldId id="263" r:id="rId6"/>
    <p:sldId id="262" r:id="rId7"/>
    <p:sldId id="323" r:id="rId8"/>
    <p:sldId id="320" r:id="rId9"/>
    <p:sldId id="324" r:id="rId10"/>
    <p:sldId id="264" r:id="rId11"/>
    <p:sldId id="325" r:id="rId1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4281583E-581A-491C-8C5E-A3BEE27B24D2}">
  <a:tblStyle styleId="{4281583E-581A-491C-8C5E-A3BEE27B24D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 showComments="0">
  <p:normalViewPr>
    <p:restoredLeft sz="15620"/>
    <p:restoredTop sz="96585" autoAdjust="0"/>
  </p:normalViewPr>
  <p:slideViewPr>
    <p:cSldViewPr snapToGrid="0">
      <p:cViewPr varScale="1">
        <p:scale>
          <a:sx n="104" d="100"/>
          <a:sy n="104" d="100"/>
        </p:scale>
        <p:origin x="-85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034624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c9c3271c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c9c3271c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c93730ffd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c93730ffd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c93730ffd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c93730ffd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" sz="11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Fantasy baseball has over 11 million participants. The winners of leagues collecting entry fees and host platforms receiving a commission.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1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participant's success depends in part on daily player selection.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1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Participants must rely on their own research or use a site's recommendation, which uses black-box algorithms behind pay walls.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c93730ffd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c93730ffd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c93730ffd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c93730ffd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c93730ffd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c93730ffd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c93730ffd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c93730ffd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c9c3271c7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c9c3271c7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54126"/>
            <a:ext cx="7772400" cy="1470025"/>
          </a:xfrm>
        </p:spPr>
        <p:txBody>
          <a:bodyPr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009900"/>
            <a:ext cx="6400800" cy="175260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AACBD-D1F5-624B-97D4-C1855621F32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3009245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AACBD-D1F5-624B-97D4-C1855621F32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8282395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AACBD-D1F5-624B-97D4-C1855621F32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9796244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758200"/>
            <a:ext cx="76887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771833"/>
            <a:ext cx="7688700" cy="30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633313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AACBD-D1F5-624B-97D4-C1855621F32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8041822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gradFill flip="none" rotWithShape="1">
          <a:gsLst>
            <a:gs pos="0">
              <a:srgbClr val="0E1B2C"/>
            </a:gs>
            <a:gs pos="92000">
              <a:schemeClr val="tx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337" y="1100381"/>
            <a:ext cx="5472465" cy="1362075"/>
          </a:xfrm>
        </p:spPr>
        <p:txBody>
          <a:bodyPr anchor="t"/>
          <a:lstStyle>
            <a:lvl1pPr algn="l">
              <a:defRPr sz="4000" b="1" cap="none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AACBD-D1F5-624B-97D4-C1855621F32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8294728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AACBD-D1F5-624B-97D4-C1855621F32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329636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AACBD-D1F5-624B-97D4-C1855621F32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5611406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AACBD-D1F5-624B-97D4-C1855621F32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436664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AACBD-D1F5-624B-97D4-C1855621F32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95861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AACBD-D1F5-624B-97D4-C1855621F32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0380722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AACBD-D1F5-624B-97D4-C1855621F32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6570090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73612"/>
            <a:ext cx="8229600" cy="3952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AACBD-D1F5-624B-97D4-C1855621F32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99805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package" Target="../embeddings/Microsoft_Excel_Sheet1.xlsx"/><Relationship Id="rId5" Type="http://schemas.openxmlformats.org/officeDocument/2006/relationships/image" Target="../media/image4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Baseball player selection in fantasy baseball leagues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</a:t>
            </a:r>
            <a:r>
              <a:rPr lang="en" dirty="0" smtClean="0"/>
              <a:t>Lacar</a:t>
            </a:r>
            <a:endParaRPr dirty="0"/>
          </a:p>
        </p:txBody>
      </p:sp>
      <p:pic>
        <p:nvPicPr>
          <p:cNvPr id="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0787" y="3480547"/>
            <a:ext cx="3842947" cy="2724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L,CMZ_DGcolorCodedRep_A.ti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6" t="8381" r="9796" b="11697"/>
          <a:stretch/>
        </p:blipFill>
        <p:spPr>
          <a:xfrm>
            <a:off x="2793591" y="0"/>
            <a:ext cx="6363368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83" y="2926794"/>
            <a:ext cx="983106" cy="983106"/>
          </a:xfrm>
          <a:prstGeom prst="rect">
            <a:avLst/>
          </a:prstGeom>
        </p:spPr>
      </p:pic>
      <p:sp>
        <p:nvSpPr>
          <p:cNvPr id="136" name="Google Shape;136;p21"/>
          <p:cNvSpPr txBox="1">
            <a:spLocks noGrp="1"/>
          </p:cNvSpPr>
          <p:nvPr>
            <p:ph idx="1"/>
          </p:nvPr>
        </p:nvSpPr>
        <p:spPr>
          <a:xfrm>
            <a:off x="277576" y="5388874"/>
            <a:ext cx="2276393" cy="1302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2400" b="1" dirty="0" smtClean="0"/>
              <a:t>Ben Lacar, Ph.D.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 err="1" smtClean="0"/>
              <a:t>ben.lacar</a:t>
            </a:r>
            <a:r>
              <a:rPr lang="en-US" sz="1400" dirty="0" err="1" smtClean="0"/>
              <a:t>@gmail.com</a:t>
            </a:r>
            <a:endParaRPr lang="en-US" sz="1400" dirty="0" smtClean="0"/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 err="1" smtClean="0"/>
              <a:t>linkedin.com</a:t>
            </a:r>
            <a:r>
              <a:rPr lang="en-US" sz="1400" dirty="0"/>
              <a:t>/in/</a:t>
            </a:r>
            <a:r>
              <a:rPr lang="en-US" sz="1400" dirty="0" err="1"/>
              <a:t>lacar</a:t>
            </a:r>
            <a:r>
              <a:rPr lang="en-US" sz="1400" dirty="0"/>
              <a:t>/</a:t>
            </a:r>
            <a:endParaRPr lang="en-US" sz="1400" dirty="0" smtClean="0"/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smtClean="0"/>
              <a:t>benslack19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/>
              <a:t>b</a:t>
            </a:r>
            <a:r>
              <a:rPr lang="en-US" sz="1400" dirty="0" smtClean="0"/>
              <a:t>enslack19.github.io</a:t>
            </a:r>
            <a:endParaRPr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900" y="1493715"/>
            <a:ext cx="875872" cy="104228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5216" y="2551824"/>
            <a:ext cx="19709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Ph.D. in Neuroscience</a:t>
            </a:r>
          </a:p>
        </p:txBody>
      </p:sp>
      <p:sp>
        <p:nvSpPr>
          <p:cNvPr id="4" name="Rectangle 3"/>
          <p:cNvSpPr/>
          <p:nvPr/>
        </p:nvSpPr>
        <p:spPr>
          <a:xfrm>
            <a:off x="480426" y="1097741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B.S. in Biochemistry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880" y="145647"/>
            <a:ext cx="891912" cy="89191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5367" y="3737208"/>
            <a:ext cx="21706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Postdoc in Neuroscience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136" y="4102623"/>
            <a:ext cx="1549400" cy="5588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2117" y="4667086"/>
            <a:ext cx="25571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Product Applications Scientist</a:t>
            </a:r>
          </a:p>
          <a:p>
            <a:pPr algn="ctr"/>
            <a:r>
              <a:rPr lang="en-US" dirty="0" smtClean="0"/>
              <a:t>Bioinformatics Scientist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085343" y="4673814"/>
            <a:ext cx="24703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Something education related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things to 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features</a:t>
            </a:r>
          </a:p>
          <a:p>
            <a:pPr lvl="1"/>
            <a:r>
              <a:rPr lang="en-US" dirty="0" smtClean="0"/>
              <a:t>Whether game is day or night</a:t>
            </a:r>
          </a:p>
          <a:p>
            <a:r>
              <a:rPr lang="en-US" dirty="0" smtClean="0"/>
              <a:t>Other models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29125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3200" dirty="0" smtClean="0"/>
              <a:t>A baseball player’s contribution to winning depends heavily on the batter-</a:t>
            </a:r>
            <a:r>
              <a:rPr lang="en" sz="3200" dirty="0" smtClean="0"/>
              <a:t>pitcher matchup</a:t>
            </a:r>
            <a:endParaRPr sz="3200" dirty="0"/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0071" y="2238907"/>
            <a:ext cx="3477598" cy="3089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801" y="2250716"/>
            <a:ext cx="4224549" cy="3046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4889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/>
              <a:t>“</a:t>
            </a:r>
            <a:r>
              <a:rPr lang="en-US" sz="3600" dirty="0" err="1" smtClean="0"/>
              <a:t>Moneyball</a:t>
            </a:r>
            <a:r>
              <a:rPr lang="en-US" sz="3600" dirty="0" smtClean="0"/>
              <a:t>” changed how baseball selected players on a season-long roster</a:t>
            </a:r>
            <a:endParaRPr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753" y="2199517"/>
            <a:ext cx="2449356" cy="36217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05760" y="3122836"/>
            <a:ext cx="3144482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 smtClean="0"/>
              <a:t>The analysis highlighted in </a:t>
            </a:r>
            <a:r>
              <a:rPr lang="en-US" sz="1800" dirty="0" err="1" smtClean="0"/>
              <a:t>M</a:t>
            </a:r>
            <a:r>
              <a:rPr lang="en-US" sz="1800" dirty="0" err="1" smtClean="0"/>
              <a:t>oneyball</a:t>
            </a:r>
            <a:r>
              <a:rPr lang="en-US" sz="1800" dirty="0" smtClean="0"/>
              <a:t> determined that players who got on-base, especially </a:t>
            </a:r>
            <a:r>
              <a:rPr lang="en-US" sz="1800" dirty="0" smtClean="0"/>
              <a:t>by </a:t>
            </a:r>
            <a:r>
              <a:rPr lang="en-US" sz="1800" dirty="0" smtClean="0"/>
              <a:t>walks, were being undervalued.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18477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Fantasy baseball represents a projected market of $8.6 billion for 2020</a:t>
            </a:r>
            <a:endParaRPr sz="3200"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idx="1"/>
          </p:nvPr>
        </p:nvSpPr>
        <p:spPr>
          <a:xfrm>
            <a:off x="1216862" y="5830745"/>
            <a:ext cx="6777613" cy="626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-US" sz="1800" b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Insight Baseball </a:t>
            </a:r>
            <a:r>
              <a:rPr lang="en-U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a tool to </a:t>
            </a:r>
            <a:r>
              <a:rPr lang="en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assist </a:t>
            </a:r>
            <a:r>
              <a:rPr lang="en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</a:t>
            </a:r>
            <a:r>
              <a:rPr lang="en-U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daily </a:t>
            </a:r>
            <a:r>
              <a:rPr lang="en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player selectio</a:t>
            </a:r>
            <a:r>
              <a:rPr lang="en-U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n.</a:t>
            </a:r>
            <a:endParaRPr sz="1800" dirty="0">
              <a:solidFill>
                <a:srgbClr val="000000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4983731"/>
              </p:ext>
            </p:extLst>
          </p:nvPr>
        </p:nvGraphicFramePr>
        <p:xfrm>
          <a:off x="1156548" y="2035409"/>
          <a:ext cx="2971800" cy="325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Worksheet" r:id="rId4" imgW="2971800" imgH="3251200" progId="Excel.Sheet.12">
                  <p:embed/>
                </p:oleObj>
              </mc:Choice>
              <mc:Fallback>
                <p:oleObj name="Worksheet" r:id="rId4" imgW="2971800" imgH="3251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6548" y="2035409"/>
                        <a:ext cx="2971800" cy="325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Google Shape;100;p15"/>
          <p:cNvSpPr txBox="1">
            <a:spLocks/>
          </p:cNvSpPr>
          <p:nvPr/>
        </p:nvSpPr>
        <p:spPr>
          <a:xfrm>
            <a:off x="4727661" y="2918185"/>
            <a:ext cx="3259220" cy="62692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9700" indent="0" algn="ctr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I play </a:t>
            </a:r>
            <a:r>
              <a:rPr lang="en-US" sz="180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Leury</a:t>
            </a:r>
            <a:r>
              <a:rPr lang="en-US" sz="18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Garcia or Anthony Santander today?</a:t>
            </a:r>
            <a:endParaRPr 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366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Webapp: Insight Baseball</a:t>
            </a:r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idx="1"/>
          </p:nvPr>
        </p:nvSpPr>
        <p:spPr>
          <a:xfrm>
            <a:off x="457199" y="2173612"/>
            <a:ext cx="7175521" cy="39525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Inputs:</a:t>
            </a:r>
            <a:endParaRPr sz="2000" dirty="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US" sz="2000" dirty="0" smtClean="0"/>
              <a:t>Player A </a:t>
            </a:r>
            <a:r>
              <a:rPr lang="mr-IN" sz="2000" dirty="0" smtClean="0"/>
              <a:t>–</a:t>
            </a:r>
            <a:r>
              <a:rPr lang="en-US" sz="2000" dirty="0" smtClean="0"/>
              <a:t> opposing pitcher X </a:t>
            </a:r>
            <a:r>
              <a:rPr lang="mr-IN" sz="2000" dirty="0" smtClean="0"/>
              <a:t>–</a:t>
            </a:r>
            <a:r>
              <a:rPr lang="en-US" sz="2000" dirty="0" smtClean="0"/>
              <a:t> game site (home/away)</a:t>
            </a:r>
          </a:p>
          <a:p>
            <a:pPr marL="457200" indent="-311150">
              <a:spcBef>
                <a:spcPts val="1600"/>
              </a:spcBef>
              <a:buSzPts val="1300"/>
              <a:buFont typeface="Arial"/>
              <a:buChar char="●"/>
            </a:pPr>
            <a:r>
              <a:rPr lang="en-US" sz="2000" dirty="0" smtClean="0"/>
              <a:t>Player B </a:t>
            </a:r>
            <a:r>
              <a:rPr lang="mr-IN" sz="2000" dirty="0" smtClean="0"/>
              <a:t>–</a:t>
            </a:r>
            <a:r>
              <a:rPr lang="en-US" sz="2000" dirty="0" smtClean="0"/>
              <a:t> opposing pitcher Y </a:t>
            </a:r>
            <a:r>
              <a:rPr lang="mr-IN" sz="2000" dirty="0"/>
              <a:t>–</a:t>
            </a:r>
            <a:r>
              <a:rPr lang="en-US" sz="2000" dirty="0"/>
              <a:t> game site (home/away</a:t>
            </a:r>
            <a:r>
              <a:rPr lang="en-US" sz="2000" dirty="0" smtClean="0"/>
              <a:t>)</a:t>
            </a:r>
            <a:endParaRPr sz="2000" dirty="0" smtClean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-US" sz="2000" dirty="0" smtClean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dirty="0" smtClean="0"/>
              <a:t>Output:</a:t>
            </a:r>
            <a:endParaRPr sz="2000" dirty="0" smtClean="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US" sz="2000" dirty="0" smtClean="0"/>
              <a:t>Player recommendation (A or B)</a:t>
            </a:r>
            <a:endParaRPr lang="en-US" sz="2000" dirty="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US" sz="2000" dirty="0" smtClean="0"/>
              <a:t>Uncertainty </a:t>
            </a:r>
            <a:r>
              <a:rPr lang="en-US" sz="2000" dirty="0" smtClean="0"/>
              <a:t>value</a:t>
            </a:r>
            <a:endParaRPr sz="2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Methods</a:t>
            </a:r>
            <a:endParaRPr dirty="0"/>
          </a:p>
        </p:txBody>
      </p:sp>
      <p:sp>
        <p:nvSpPr>
          <p:cNvPr id="123" name="Google Shape;123;p19"/>
          <p:cNvSpPr txBox="1">
            <a:spLocks noGrp="1"/>
          </p:cNvSpPr>
          <p:nvPr>
            <p:ph idx="1"/>
          </p:nvPr>
        </p:nvSpPr>
        <p:spPr>
          <a:xfrm>
            <a:off x="5067222" y="5163162"/>
            <a:ext cx="1233294" cy="5183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Bef>
                <a:spcPts val="1600"/>
              </a:spcBef>
              <a:buNone/>
            </a:pPr>
            <a:r>
              <a:rPr lang="en-US" sz="1400" dirty="0" smtClean="0"/>
              <a:t>Statistics of Player B</a:t>
            </a:r>
            <a:endParaRPr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469" y="1245175"/>
            <a:ext cx="1168242" cy="141448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0300" y="1578385"/>
            <a:ext cx="247511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1800" dirty="0"/>
              <a:t>pybaseball </a:t>
            </a:r>
            <a:r>
              <a:rPr lang="en" sz="1800" dirty="0" smtClean="0"/>
              <a:t>API</a:t>
            </a:r>
            <a:endParaRPr lang="en-US" sz="1800" dirty="0" smtClean="0"/>
          </a:p>
          <a:p>
            <a:pPr algn="ctr"/>
            <a:r>
              <a:rPr lang="en" sz="1200" dirty="0" smtClean="0"/>
              <a:t>2,174,906</a:t>
            </a:r>
            <a:r>
              <a:rPr lang="en-US" sz="1200" dirty="0" smtClean="0"/>
              <a:t> </a:t>
            </a:r>
            <a:r>
              <a:rPr lang="en" sz="1200" dirty="0" smtClean="0"/>
              <a:t>pitch-by-pitch entries</a:t>
            </a:r>
            <a:endParaRPr lang="en-US" sz="1200" dirty="0" smtClean="0"/>
          </a:p>
          <a:p>
            <a:pPr algn="ctr"/>
            <a:r>
              <a:rPr lang="en-US" sz="1200" dirty="0" smtClean="0"/>
              <a:t>(2017-2019 seasons)</a:t>
            </a:r>
            <a:endParaRPr lang="en-US" sz="1200" dirty="0"/>
          </a:p>
        </p:txBody>
      </p:sp>
      <p:cxnSp>
        <p:nvCxnSpPr>
          <p:cNvPr id="5" name="Straight Arrow Connector 4"/>
          <p:cNvCxnSpPr>
            <a:stCxn id="3" idx="3"/>
            <a:endCxn id="2" idx="1"/>
          </p:cNvCxnSpPr>
          <p:nvPr/>
        </p:nvCxnSpPr>
        <p:spPr>
          <a:xfrm>
            <a:off x="2695416" y="1947717"/>
            <a:ext cx="620053" cy="470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638591" y="1952420"/>
            <a:ext cx="1360675" cy="423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074525" y="2906799"/>
            <a:ext cx="27114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Construct features of batter and pitcher performance, game conditions for each player</a:t>
            </a:r>
            <a:endParaRPr lang="en-US" dirty="0"/>
          </a:p>
        </p:txBody>
      </p:sp>
      <p:sp>
        <p:nvSpPr>
          <p:cNvPr id="26" name="Google Shape;123;p19"/>
          <p:cNvSpPr txBox="1">
            <a:spLocks/>
          </p:cNvSpPr>
          <p:nvPr/>
        </p:nvSpPr>
        <p:spPr>
          <a:xfrm>
            <a:off x="306859" y="5688557"/>
            <a:ext cx="2694875" cy="101070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600"/>
              </a:spcBef>
              <a:buNone/>
            </a:pPr>
            <a:r>
              <a:rPr lang="en" sz="1400" dirty="0" smtClean="0"/>
              <a:t>Build a model </a:t>
            </a:r>
            <a:r>
              <a:rPr lang="en" sz="1400" dirty="0" smtClean="0"/>
              <a:t>and </a:t>
            </a:r>
            <a:r>
              <a:rPr lang="en" sz="1400" dirty="0" smtClean="0"/>
              <a:t>provide recommendation based on </a:t>
            </a:r>
            <a:r>
              <a:rPr lang="en-US" sz="1400" dirty="0" smtClean="0"/>
              <a:t>prediction probability of getting on base</a:t>
            </a:r>
            <a:endParaRPr lang="en" sz="14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01" y="4180496"/>
            <a:ext cx="2151363" cy="1434242"/>
          </a:xfrm>
          <a:prstGeom prst="rect">
            <a:avLst/>
          </a:prstGeom>
        </p:spPr>
      </p:pic>
      <p:sp>
        <p:nvSpPr>
          <p:cNvPr id="33" name="Google Shape;123;p19"/>
          <p:cNvSpPr txBox="1">
            <a:spLocks/>
          </p:cNvSpPr>
          <p:nvPr/>
        </p:nvSpPr>
        <p:spPr>
          <a:xfrm>
            <a:off x="5643500" y="5869455"/>
            <a:ext cx="3179658" cy="59311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600"/>
              </a:spcBef>
              <a:buNone/>
            </a:pPr>
            <a:r>
              <a:rPr lang="en" sz="1800" dirty="0" smtClean="0"/>
              <a:t>Compare prediction with actual performance on given date</a:t>
            </a:r>
            <a:endParaRPr lang="en" sz="1800" dirty="0"/>
          </a:p>
        </p:txBody>
      </p:sp>
      <p:sp>
        <p:nvSpPr>
          <p:cNvPr id="34" name="Google Shape;123;p19"/>
          <p:cNvSpPr txBox="1">
            <a:spLocks/>
          </p:cNvSpPr>
          <p:nvPr/>
        </p:nvSpPr>
        <p:spPr>
          <a:xfrm>
            <a:off x="5060072" y="4502762"/>
            <a:ext cx="1247594" cy="51831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600"/>
              </a:spcBef>
              <a:buFont typeface="Arial"/>
              <a:buNone/>
            </a:pPr>
            <a:r>
              <a:rPr lang="en-US" sz="1400" dirty="0" smtClean="0"/>
              <a:t>Statistics of Player A</a:t>
            </a:r>
            <a:endParaRPr lang="en-US" sz="1400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881" y="842267"/>
            <a:ext cx="2007694" cy="1995526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>
            <a:off x="2657585" y="4831978"/>
            <a:ext cx="5775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3285872" y="4666362"/>
            <a:ext cx="16601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“Recommend selecting Player B”</a:t>
            </a:r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6"/>
          <a:srcRect r="49712"/>
          <a:stretch/>
        </p:blipFill>
        <p:spPr>
          <a:xfrm>
            <a:off x="6232580" y="4554398"/>
            <a:ext cx="2708220" cy="423929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6"/>
          <a:srcRect l="50155"/>
          <a:stretch/>
        </p:blipFill>
        <p:spPr>
          <a:xfrm>
            <a:off x="6282266" y="5197864"/>
            <a:ext cx="2684379" cy="423929"/>
          </a:xfrm>
          <a:prstGeom prst="rect">
            <a:avLst/>
          </a:prstGeom>
        </p:spPr>
      </p:pic>
      <p:cxnSp>
        <p:nvCxnSpPr>
          <p:cNvPr id="59" name="Elbow Connector 58"/>
          <p:cNvCxnSpPr>
            <a:stCxn id="20" idx="2"/>
            <a:endCxn id="24" idx="0"/>
          </p:cNvCxnSpPr>
          <p:nvPr/>
        </p:nvCxnSpPr>
        <p:spPr>
          <a:xfrm rot="5400000">
            <a:off x="4245311" y="995536"/>
            <a:ext cx="535033" cy="5834887"/>
          </a:xfrm>
          <a:prstGeom prst="bentConnector3">
            <a:avLst/>
          </a:prstGeom>
          <a:ln>
            <a:solidFill>
              <a:srgbClr val="7F7F7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Google Shape;123;p19"/>
          <p:cNvSpPr txBox="1">
            <a:spLocks/>
          </p:cNvSpPr>
          <p:nvPr/>
        </p:nvSpPr>
        <p:spPr>
          <a:xfrm>
            <a:off x="5964342" y="4096803"/>
            <a:ext cx="3179658" cy="59311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600"/>
              </a:spcBef>
              <a:buNone/>
            </a:pPr>
            <a:r>
              <a:rPr lang="en" sz="1800" dirty="0" smtClean="0"/>
              <a:t>Verification</a:t>
            </a:r>
            <a:endParaRPr lang="en" sz="1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/>
              <a:t>Features that may predict a batter’s ability to get on base</a:t>
            </a:r>
            <a:endParaRPr sz="4000" dirty="0"/>
          </a:p>
        </p:txBody>
      </p:sp>
      <p:sp>
        <p:nvSpPr>
          <p:cNvPr id="7" name="Rectangle 6"/>
          <p:cNvSpPr/>
          <p:nvPr/>
        </p:nvSpPr>
        <p:spPr>
          <a:xfrm>
            <a:off x="391765" y="2015531"/>
            <a:ext cx="2795660" cy="261610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 smtClean="0"/>
              <a:t>Batter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Batting side (L or R)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Player value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O</a:t>
            </a:r>
            <a:r>
              <a:rPr lang="en-US" sz="1600" dirty="0" smtClean="0"/>
              <a:t>n-base percentage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Slugging percentage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On-base plus slugging percentage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Walk percentage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Strikeout percentage</a:t>
            </a:r>
          </a:p>
          <a:p>
            <a:endParaRPr lang="en-US" sz="18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3373360" y="2015531"/>
            <a:ext cx="2657767" cy="20928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 smtClean="0"/>
              <a:t>Pitcher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Throwing </a:t>
            </a:r>
            <a:r>
              <a:rPr lang="en-US" sz="1600" dirty="0" smtClean="0"/>
              <a:t>arm </a:t>
            </a:r>
            <a:r>
              <a:rPr lang="en-US" sz="1600" dirty="0"/>
              <a:t>(L or R)</a:t>
            </a:r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Player value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Historical </a:t>
            </a:r>
            <a:r>
              <a:rPr lang="en-US" sz="1600" dirty="0" err="1" smtClean="0"/>
              <a:t>walks+hits</a:t>
            </a:r>
            <a:r>
              <a:rPr lang="en-US" sz="1600" dirty="0" smtClean="0"/>
              <a:t> rate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ERA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Walk percentage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Strikeout </a:t>
            </a:r>
            <a:r>
              <a:rPr lang="en-US" sz="1600" dirty="0" smtClean="0"/>
              <a:t>percentage</a:t>
            </a:r>
          </a:p>
        </p:txBody>
      </p:sp>
      <p:sp>
        <p:nvSpPr>
          <p:cNvPr id="9" name="Rectangle 8"/>
          <p:cNvSpPr/>
          <p:nvPr/>
        </p:nvSpPr>
        <p:spPr>
          <a:xfrm>
            <a:off x="6135128" y="2015531"/>
            <a:ext cx="2657767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 smtClean="0"/>
              <a:t>Game condition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Home or away</a:t>
            </a:r>
          </a:p>
        </p:txBody>
      </p:sp>
      <p:sp>
        <p:nvSpPr>
          <p:cNvPr id="2" name="Rectangle 1"/>
          <p:cNvSpPr/>
          <p:nvPr/>
        </p:nvSpPr>
        <p:spPr>
          <a:xfrm>
            <a:off x="4883798" y="5746258"/>
            <a:ext cx="398044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s-IS" dirty="0" smtClean="0"/>
              <a:t>232,703 rows (each at-bat from 2017-2019)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</a:t>
            </a:r>
            <a:r>
              <a:rPr lang="is-IS" dirty="0" smtClean="0"/>
              <a:t>ategorical variables, including batter and pitcher name, are one-hot encoded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442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/>
              <a:t>Handedness of pitcher can affect batter performance</a:t>
            </a:r>
            <a:endParaRPr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93" y="2163860"/>
            <a:ext cx="7776354" cy="30136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78038" y="6124509"/>
            <a:ext cx="34194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Significant difference in batter on-base percentage between pitcher handedness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501286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model performance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241929"/>
              </p:ext>
            </p:extLst>
          </p:nvPr>
        </p:nvGraphicFramePr>
        <p:xfrm>
          <a:off x="1897633" y="2379402"/>
          <a:ext cx="4892435" cy="1435100"/>
        </p:xfrm>
        <a:graphic>
          <a:graphicData uri="http://schemas.openxmlformats.org/drawingml/2006/table">
            <a:tbl>
              <a:tblPr/>
              <a:tblGrid>
                <a:gridCol w="978487"/>
                <a:gridCol w="978487"/>
                <a:gridCol w="978487"/>
                <a:gridCol w="978487"/>
                <a:gridCol w="978487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class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precision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recall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f1-score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support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0.52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62864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0.35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0.53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30218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sk-SK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accuracy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0.52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93082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9358326"/>
      </p:ext>
    </p:extLst>
  </p:cSld>
  <p:clrMapOvr>
    <a:masterClrMapping/>
  </p:clrMapOvr>
</p:sld>
</file>

<file path=ppt/theme/theme1.xml><?xml version="1.0" encoding="utf-8"?>
<a:theme xmlns:a="http://schemas.openxmlformats.org/drawingml/2006/main" name="BL Default Theme 201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 Default Theme 2019.thmx</Template>
  <TotalTime>5999</TotalTime>
  <Words>437</Words>
  <Application>Microsoft Macintosh PowerPoint</Application>
  <PresentationFormat>On-screen Show (4:3)</PresentationFormat>
  <Paragraphs>93</Paragraphs>
  <Slides>11</Slides>
  <Notes>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BL Default Theme 2019</vt:lpstr>
      <vt:lpstr>Microsoft Excel Sheet</vt:lpstr>
      <vt:lpstr>Baseball player selection in fantasy baseball leagues</vt:lpstr>
      <vt:lpstr>A baseball player’s contribution to winning depends heavily on the batter-pitcher matchup</vt:lpstr>
      <vt:lpstr>“Moneyball” changed how baseball selected players on a season-long roster</vt:lpstr>
      <vt:lpstr>Fantasy baseball represents a projected market of $8.6 billion for 2020</vt:lpstr>
      <vt:lpstr>Webapp: Insight Baseball</vt:lpstr>
      <vt:lpstr>Methods</vt:lpstr>
      <vt:lpstr>Features that may predict a batter’s ability to get on base</vt:lpstr>
      <vt:lpstr>Handedness of pitcher can affect batter performance</vt:lpstr>
      <vt:lpstr>Current model performance</vt:lpstr>
      <vt:lpstr>PowerPoint Presentation</vt:lpstr>
      <vt:lpstr>Additional things to try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Baseball player selection in fantasy baseball leagues</dc:title>
  <cp:lastModifiedBy>Ben Lacar</cp:lastModifiedBy>
  <cp:revision>84</cp:revision>
  <dcterms:modified xsi:type="dcterms:W3CDTF">2020-01-31T20:28:32Z</dcterms:modified>
</cp:coreProperties>
</file>